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3" r:id="rId5"/>
    <p:sldId id="262" r:id="rId6"/>
    <p:sldId id="267" r:id="rId7"/>
    <p:sldId id="268" r:id="rId8"/>
    <p:sldId id="265" r:id="rId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26"/>
    <p:restoredTop sz="94685"/>
  </p:normalViewPr>
  <p:slideViewPr>
    <p:cSldViewPr snapToGrid="0">
      <p:cViewPr>
        <p:scale>
          <a:sx n="73" d="100"/>
          <a:sy n="73" d="100"/>
        </p:scale>
        <p:origin x="133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8C0C7-A177-4709-9E10-42DEC9574291}" type="datetimeFigureOut">
              <a:rPr lang="tr-TR" smtClean="0"/>
              <a:t>26.02.2017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4CC60-477D-47D0-9009-05F33673EB6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4049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F8633-C1E9-5941-AE76-D6ABAFD7D0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79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F8633-C1E9-5941-AE76-D6ABAFD7D0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54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7A424-2476-49FB-8E3E-1AD9076C96E2}" type="datetimeFigureOut">
              <a:rPr lang="tr-TR" smtClean="0"/>
              <a:t>26.02.2017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F283A-1C5D-48DD-AD59-8A98C7C1349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7431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7A424-2476-49FB-8E3E-1AD9076C96E2}" type="datetimeFigureOut">
              <a:rPr lang="tr-TR" smtClean="0"/>
              <a:t>26.02.2017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F283A-1C5D-48DD-AD59-8A98C7C1349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6333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7A424-2476-49FB-8E3E-1AD9076C96E2}" type="datetimeFigureOut">
              <a:rPr lang="tr-TR" smtClean="0"/>
              <a:t>26.02.2017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F283A-1C5D-48DD-AD59-8A98C7C1349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25935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r="5138"/>
          <a:stretch/>
        </p:blipFill>
        <p:spPr>
          <a:xfrm>
            <a:off x="0" y="-5893"/>
            <a:ext cx="12192000" cy="6863893"/>
          </a:xfrm>
          <a:prstGeom prst="rect">
            <a:avLst/>
          </a:prstGeom>
        </p:spPr>
      </p:pic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2653609" y="446484"/>
            <a:ext cx="6875860" cy="4161235"/>
          </a:xfrm>
          <a:prstGeom prst="rect">
            <a:avLst/>
          </a:prstGeom>
        </p:spPr>
        <p:txBody>
          <a:bodyPr lIns="34271" tIns="17145" rIns="34271" bIns="17145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2416995" y="4723806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2416995" y="5759674"/>
            <a:ext cx="7358063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67"/>
            </a:lvl1pPr>
            <a:lvl2pPr marL="0" indent="114246" algn="ctr">
              <a:spcBef>
                <a:spcPts val="0"/>
              </a:spcBef>
              <a:buSzTx/>
              <a:buNone/>
              <a:defRPr sz="2267"/>
            </a:lvl2pPr>
            <a:lvl3pPr marL="0" indent="228493" algn="ctr">
              <a:spcBef>
                <a:spcPts val="0"/>
              </a:spcBef>
              <a:buSzTx/>
              <a:buNone/>
              <a:defRPr sz="2267"/>
            </a:lvl3pPr>
            <a:lvl4pPr marL="0" indent="342739" algn="ctr">
              <a:spcBef>
                <a:spcPts val="0"/>
              </a:spcBef>
              <a:buSzTx/>
              <a:buNone/>
              <a:defRPr sz="2267"/>
            </a:lvl4pPr>
            <a:lvl5pPr marL="0" indent="456961" algn="ctr">
              <a:spcBef>
                <a:spcPts val="0"/>
              </a:spcBef>
              <a:buSzTx/>
              <a:buNone/>
              <a:defRPr sz="22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5952827" y="6500838"/>
            <a:ext cx="277419" cy="256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latin typeface="Helvetica Light"/>
              <a:ea typeface="Helvetica Light"/>
              <a:cs typeface="Helvetica Ligh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896" t="36046" r="10767" b="35264"/>
          <a:stretch/>
        </p:blipFill>
        <p:spPr>
          <a:xfrm>
            <a:off x="10175279" y="6018942"/>
            <a:ext cx="1873781" cy="74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9606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7A424-2476-49FB-8E3E-1AD9076C96E2}" type="datetimeFigureOut">
              <a:rPr lang="tr-TR" smtClean="0"/>
              <a:t>26.02.2017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F283A-1C5D-48DD-AD59-8A98C7C1349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00313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7A424-2476-49FB-8E3E-1AD9076C96E2}" type="datetimeFigureOut">
              <a:rPr lang="tr-TR" smtClean="0"/>
              <a:t>26.02.2017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F283A-1C5D-48DD-AD59-8A98C7C1349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054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7A424-2476-49FB-8E3E-1AD9076C96E2}" type="datetimeFigureOut">
              <a:rPr lang="tr-TR" smtClean="0"/>
              <a:t>26.02.2017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F283A-1C5D-48DD-AD59-8A98C7C1349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719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7A424-2476-49FB-8E3E-1AD9076C96E2}" type="datetimeFigureOut">
              <a:rPr lang="tr-TR" smtClean="0"/>
              <a:t>26.02.2017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F283A-1C5D-48DD-AD59-8A98C7C1349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4452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7A424-2476-49FB-8E3E-1AD9076C96E2}" type="datetimeFigureOut">
              <a:rPr lang="tr-TR" smtClean="0"/>
              <a:t>26.02.2017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F283A-1C5D-48DD-AD59-8A98C7C1349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0706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7A424-2476-49FB-8E3E-1AD9076C96E2}" type="datetimeFigureOut">
              <a:rPr lang="tr-TR" smtClean="0"/>
              <a:t>26.02.2017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F283A-1C5D-48DD-AD59-8A98C7C1349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271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7A424-2476-49FB-8E3E-1AD9076C96E2}" type="datetimeFigureOut">
              <a:rPr lang="tr-TR" smtClean="0"/>
              <a:t>26.02.2017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F283A-1C5D-48DD-AD59-8A98C7C1349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3580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7A424-2476-49FB-8E3E-1AD9076C96E2}" type="datetimeFigureOut">
              <a:rPr lang="tr-TR" smtClean="0"/>
              <a:t>26.02.2017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F283A-1C5D-48DD-AD59-8A98C7C1349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8470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7A424-2476-49FB-8E3E-1AD9076C96E2}" type="datetimeFigureOut">
              <a:rPr lang="tr-TR" smtClean="0"/>
              <a:t>26.02.2017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F283A-1C5D-48DD-AD59-8A98C7C1349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398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g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3.g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jpe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56726" y="2106323"/>
            <a:ext cx="11144018" cy="24876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0" b="1" dirty="0" err="1">
                <a:solidFill>
                  <a:schemeClr val="bg1"/>
                </a:solidFill>
                <a:latin typeface="Chiller" panose="04020404031007020602" pitchFamily="82" charset="0"/>
              </a:rPr>
              <a:t>WeART</a:t>
            </a:r>
            <a:endParaRPr lang="tr-TR" sz="15000" b="1" dirty="0">
              <a:solidFill>
                <a:schemeClr val="bg1"/>
              </a:solidFill>
              <a:latin typeface="Chiller" panose="04020404031007020602" pitchFamily="82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4381" y="42346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3000" i="1" dirty="0">
                <a:solidFill>
                  <a:schemeClr val="bg1"/>
                </a:solidFill>
                <a:latin typeface="Century Gothic" panose="020B0502020202020204" pitchFamily="34" charset="0"/>
              </a:rPr>
              <a:t>Discover the authenticity of the masterpieces.</a:t>
            </a:r>
            <a:endParaRPr lang="tr-TR" sz="3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437" y="6176963"/>
            <a:ext cx="1381125" cy="4667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90" y="-90197"/>
            <a:ext cx="2596859" cy="259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35"/>
          <p:cNvSpPr txBox="1">
            <a:spLocks/>
          </p:cNvSpPr>
          <p:nvPr/>
        </p:nvSpPr>
        <p:spPr>
          <a:xfrm>
            <a:off x="-967246" y="4521430"/>
            <a:ext cx="6549205" cy="156545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85687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171374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257061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342729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428416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514103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599790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685477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357227">
              <a:lnSpc>
                <a:spcPct val="150000"/>
              </a:lnSpc>
              <a:defRPr sz="9744"/>
            </a:pPr>
            <a:r>
              <a:rPr lang="tr-TR" sz="2400" b="1" kern="0" dirty="0">
                <a:solidFill>
                  <a:srgbClr val="016563"/>
                </a:solidFill>
                <a:latin typeface="Century Gothic" panose="020B0502020202020204" pitchFamily="34" charset="0"/>
              </a:rPr>
              <a:t>Burak Onat Bilgiç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2724" b="31251"/>
          <a:stretch/>
        </p:blipFill>
        <p:spPr>
          <a:xfrm>
            <a:off x="1128421" y="1525241"/>
            <a:ext cx="2357869" cy="234851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20" y="1525241"/>
            <a:ext cx="2348883" cy="2348882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833" y="1526393"/>
            <a:ext cx="2352583" cy="2347367"/>
          </a:xfrm>
          <a:prstGeom prst="ellipse">
            <a:avLst/>
          </a:prstGeom>
        </p:spPr>
      </p:pic>
      <p:sp>
        <p:nvSpPr>
          <p:cNvPr id="9" name="Shape 135"/>
          <p:cNvSpPr txBox="1">
            <a:spLocks/>
          </p:cNvSpPr>
          <p:nvPr/>
        </p:nvSpPr>
        <p:spPr>
          <a:xfrm>
            <a:off x="2995458" y="4521067"/>
            <a:ext cx="6549205" cy="156545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85687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171374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257061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342729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428416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514103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599790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685477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357227">
              <a:lnSpc>
                <a:spcPct val="150000"/>
              </a:lnSpc>
              <a:defRPr sz="9744"/>
            </a:pPr>
            <a:r>
              <a:rPr lang="tr-TR" sz="2400" b="1" kern="0" dirty="0">
                <a:solidFill>
                  <a:srgbClr val="016563"/>
                </a:solidFill>
                <a:latin typeface="Century Gothic" panose="020B0502020202020204" pitchFamily="34" charset="0"/>
              </a:rPr>
              <a:t>Oğulcan Başkan</a:t>
            </a:r>
          </a:p>
        </p:txBody>
      </p:sp>
      <p:sp>
        <p:nvSpPr>
          <p:cNvPr id="10" name="Shape 135"/>
          <p:cNvSpPr txBox="1">
            <a:spLocks/>
          </p:cNvSpPr>
          <p:nvPr/>
        </p:nvSpPr>
        <p:spPr>
          <a:xfrm>
            <a:off x="6955521" y="4521067"/>
            <a:ext cx="6549205" cy="156545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85687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171374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257061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342729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428416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514103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599790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685477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357227">
              <a:lnSpc>
                <a:spcPct val="150000"/>
              </a:lnSpc>
              <a:defRPr sz="9744"/>
            </a:pPr>
            <a:r>
              <a:rPr lang="tr-TR" sz="2400" b="1" kern="0" dirty="0">
                <a:solidFill>
                  <a:srgbClr val="016563"/>
                </a:solidFill>
                <a:latin typeface="Century Gothic" panose="020B0502020202020204" pitchFamily="34" charset="0"/>
              </a:rPr>
              <a:t>Mesut Yılmaz</a:t>
            </a:r>
          </a:p>
        </p:txBody>
      </p:sp>
      <p:sp>
        <p:nvSpPr>
          <p:cNvPr id="11" name="Shape 135"/>
          <p:cNvSpPr txBox="1">
            <a:spLocks/>
          </p:cNvSpPr>
          <p:nvPr/>
        </p:nvSpPr>
        <p:spPr>
          <a:xfrm>
            <a:off x="-885443" y="5256422"/>
            <a:ext cx="6549205" cy="156545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85687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171374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257061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342729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428416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514103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599790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685477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357227">
              <a:lnSpc>
                <a:spcPct val="150000"/>
              </a:lnSpc>
              <a:defRPr sz="9744"/>
            </a:pPr>
            <a:r>
              <a:rPr lang="tr-TR" sz="1800" b="1" kern="0" dirty="0" err="1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Frontend</a:t>
            </a:r>
            <a:r>
              <a:rPr lang="tr-TR" sz="1800" b="1" kern="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 Developer</a:t>
            </a:r>
          </a:p>
        </p:txBody>
      </p:sp>
      <p:sp>
        <p:nvSpPr>
          <p:cNvPr id="13" name="Shape 135"/>
          <p:cNvSpPr txBox="1">
            <a:spLocks/>
          </p:cNvSpPr>
          <p:nvPr/>
        </p:nvSpPr>
        <p:spPr>
          <a:xfrm>
            <a:off x="2995457" y="5256423"/>
            <a:ext cx="6549205" cy="156545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85687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171374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257061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342729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428416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514103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599790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685477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357227">
              <a:lnSpc>
                <a:spcPct val="150000"/>
              </a:lnSpc>
              <a:defRPr sz="9744"/>
            </a:pPr>
            <a:endParaRPr lang="tr-TR" sz="2400" b="1" kern="0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Shape 135"/>
          <p:cNvSpPr txBox="1">
            <a:spLocks/>
          </p:cNvSpPr>
          <p:nvPr/>
        </p:nvSpPr>
        <p:spPr>
          <a:xfrm>
            <a:off x="7034509" y="5256786"/>
            <a:ext cx="6549205" cy="156545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85687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171374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257061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342729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428416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514103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599790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685477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357227">
              <a:lnSpc>
                <a:spcPct val="150000"/>
              </a:lnSpc>
              <a:defRPr sz="9744"/>
            </a:pPr>
            <a:r>
              <a:rPr lang="tr-TR" sz="1800" b="1" kern="0" dirty="0" err="1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Backend</a:t>
            </a:r>
            <a:r>
              <a:rPr lang="tr-TR" sz="1800" b="1" kern="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 Developer</a:t>
            </a:r>
          </a:p>
        </p:txBody>
      </p:sp>
      <p:sp>
        <p:nvSpPr>
          <p:cNvPr id="15" name="Shape 135"/>
          <p:cNvSpPr txBox="1">
            <a:spLocks/>
          </p:cNvSpPr>
          <p:nvPr/>
        </p:nvSpPr>
        <p:spPr>
          <a:xfrm>
            <a:off x="3035039" y="5256059"/>
            <a:ext cx="6549205" cy="156545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85687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171374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257061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342729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428416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514103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599790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685477" algn="ctr" defTabSz="3079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357227">
              <a:lnSpc>
                <a:spcPct val="150000"/>
              </a:lnSpc>
              <a:defRPr sz="9744"/>
            </a:pPr>
            <a:r>
              <a:rPr lang="tr-TR" sz="1800" b="1" kern="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Business Developer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003" y="5682069"/>
            <a:ext cx="1051393" cy="105139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0"/>
            <a:ext cx="12192000" cy="612559"/>
          </a:xfrm>
          <a:prstGeom prst="rect">
            <a:avLst/>
          </a:prstGeom>
          <a:solidFill>
            <a:srgbClr val="0165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800" b="1" dirty="0"/>
              <a:t>Who we are ?</a:t>
            </a:r>
            <a:endParaRPr lang="tr-TR" sz="3800" b="1" dirty="0"/>
          </a:p>
        </p:txBody>
      </p:sp>
    </p:spTree>
    <p:extLst>
      <p:ext uri="{BB962C8B-B14F-4D97-AF65-F5344CB8AC3E}">
        <p14:creationId xmlns:p14="http://schemas.microsoft.com/office/powerpoint/2010/main" val="33418379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2559"/>
            <a:ext cx="12192000" cy="6245441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“ It might be very exciting that experience every details at exhibitions independently.” </a:t>
            </a:r>
            <a:endParaRPr lang="tr-TR" sz="4000" b="1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003" y="5682069"/>
            <a:ext cx="1051393" cy="10513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612559"/>
          </a:xfrm>
          <a:prstGeom prst="rect">
            <a:avLst/>
          </a:prstGeom>
          <a:solidFill>
            <a:srgbClr val="0165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800" b="1" dirty="0"/>
              <a:t>Insight From Field</a:t>
            </a:r>
            <a:endParaRPr lang="tr-TR" sz="3800" b="1" dirty="0"/>
          </a:p>
        </p:txBody>
      </p:sp>
    </p:spTree>
    <p:extLst>
      <p:ext uri="{BB962C8B-B14F-4D97-AF65-F5344CB8AC3E}">
        <p14:creationId xmlns:p14="http://schemas.microsoft.com/office/powerpoint/2010/main" val="25186343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http://nanobitwallpaper.com/wp-content/uploads/iphone-hand-png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178481" y="1016313"/>
            <a:ext cx="11112262" cy="685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6141187" y="2115769"/>
            <a:ext cx="4970159" cy="31639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2400" dirty="0">
                <a:latin typeface="Century Gothic" panose="020B0502020202020204" pitchFamily="34" charset="0"/>
              </a:rPr>
              <a:t>Visual </a:t>
            </a:r>
            <a:r>
              <a:rPr lang="tr-TR" sz="2400" dirty="0" err="1">
                <a:latin typeface="Century Gothic" panose="020B0502020202020204" pitchFamily="34" charset="0"/>
              </a:rPr>
              <a:t>Recogn</a:t>
            </a:r>
            <a:r>
              <a:rPr lang="en-US" sz="2400" dirty="0" err="1">
                <a:latin typeface="Century Gothic" panose="020B0502020202020204" pitchFamily="34" charset="0"/>
              </a:rPr>
              <a:t>i</a:t>
            </a:r>
            <a:r>
              <a:rPr lang="tr-TR" sz="2400" dirty="0" err="1">
                <a:latin typeface="Century Gothic" panose="020B0502020202020204" pitchFamily="34" charset="0"/>
              </a:rPr>
              <a:t>tion</a:t>
            </a:r>
            <a:endParaRPr lang="tr-TR" sz="2400" dirty="0">
              <a:latin typeface="Century Gothic" panose="020B0502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dirty="0"/>
          </a:p>
        </p:txBody>
      </p:sp>
      <p:sp>
        <p:nvSpPr>
          <p:cNvPr id="6" name="Rectangle 5"/>
          <p:cNvSpPr/>
          <p:nvPr/>
        </p:nvSpPr>
        <p:spPr>
          <a:xfrm>
            <a:off x="6141187" y="312068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2400" dirty="0" err="1">
                <a:latin typeface="Century Gothic" panose="020B0502020202020204" pitchFamily="34" charset="0"/>
              </a:rPr>
              <a:t>Audio</a:t>
            </a:r>
            <a:r>
              <a:rPr lang="tr-TR" sz="2400" dirty="0">
                <a:latin typeface="Century Gothic" panose="020B0502020202020204" pitchFamily="34" charset="0"/>
              </a:rPr>
              <a:t> </a:t>
            </a:r>
            <a:r>
              <a:rPr lang="tr-TR" sz="2400" dirty="0" err="1">
                <a:latin typeface="Century Gothic" panose="020B0502020202020204" pitchFamily="34" charset="0"/>
              </a:rPr>
              <a:t>Description</a:t>
            </a:r>
            <a:endParaRPr lang="tr-TR" sz="2400" dirty="0">
              <a:latin typeface="Century Gothic" panose="020B0502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dirty="0"/>
          </a:p>
        </p:txBody>
      </p:sp>
      <p:sp>
        <p:nvSpPr>
          <p:cNvPr id="7" name="Rectangle 6"/>
          <p:cNvSpPr/>
          <p:nvPr/>
        </p:nvSpPr>
        <p:spPr>
          <a:xfrm>
            <a:off x="6141187" y="393494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2400" dirty="0" err="1">
                <a:latin typeface="Century Gothic" panose="020B0502020202020204" pitchFamily="34" charset="0"/>
              </a:rPr>
              <a:t>Discover</a:t>
            </a:r>
            <a:r>
              <a:rPr lang="tr-TR" sz="2400" dirty="0">
                <a:latin typeface="Century Gothic" panose="020B0502020202020204" pitchFamily="34" charset="0"/>
              </a:rPr>
              <a:t> New </a:t>
            </a:r>
            <a:r>
              <a:rPr lang="tr-TR" sz="2400" dirty="0" err="1">
                <a:latin typeface="Century Gothic" panose="020B0502020202020204" pitchFamily="34" charset="0"/>
              </a:rPr>
              <a:t>Artworks</a:t>
            </a:r>
            <a:endParaRPr lang="tr-TR" sz="2400" dirty="0">
              <a:latin typeface="Century Gothic" panose="020B0502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003" y="5682069"/>
            <a:ext cx="1051393" cy="10513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612559"/>
          </a:xfrm>
          <a:prstGeom prst="rect">
            <a:avLst/>
          </a:prstGeom>
          <a:solidFill>
            <a:srgbClr val="0165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800" b="1" dirty="0"/>
              <a:t>How It Works ?</a:t>
            </a:r>
            <a:endParaRPr lang="tr-TR" sz="3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82" y="1871735"/>
            <a:ext cx="2303578" cy="40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529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127" y="250386"/>
            <a:ext cx="9190183" cy="5381888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6834909" y="3112655"/>
            <a:ext cx="2230253" cy="1163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19"/>
          <p:cNvSpPr txBox="1">
            <a:spLocks/>
          </p:cNvSpPr>
          <p:nvPr/>
        </p:nvSpPr>
        <p:spPr>
          <a:xfrm>
            <a:off x="9187212" y="2598935"/>
            <a:ext cx="1476025" cy="6847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1800" dirty="0"/>
              <a:t>640 K </a:t>
            </a:r>
            <a:r>
              <a:rPr lang="tr-TR" sz="1800" dirty="0" err="1"/>
              <a:t>Visually</a:t>
            </a:r>
            <a:r>
              <a:rPr lang="tr-TR" sz="1800" dirty="0"/>
              <a:t> </a:t>
            </a:r>
            <a:r>
              <a:rPr lang="tr-TR" sz="1800" dirty="0" err="1"/>
              <a:t>Impaired</a:t>
            </a:r>
            <a:endParaRPr lang="tr-TR" sz="1800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003" y="5682069"/>
            <a:ext cx="1051393" cy="10513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12559"/>
          </a:xfrm>
          <a:prstGeom prst="rect">
            <a:avLst/>
          </a:prstGeom>
          <a:solidFill>
            <a:srgbClr val="0165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800" b="1" dirty="0"/>
              <a:t>Target Audience</a:t>
            </a:r>
            <a:endParaRPr lang="tr-TR" sz="3800" b="1" dirty="0"/>
          </a:p>
        </p:txBody>
      </p:sp>
    </p:spTree>
    <p:extLst>
      <p:ext uri="{BB962C8B-B14F-4D97-AF65-F5344CB8AC3E}">
        <p14:creationId xmlns:p14="http://schemas.microsoft.com/office/powerpoint/2010/main" val="9295106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9" t="6477" r="17891" b="9630"/>
          <a:stretch/>
        </p:blipFill>
        <p:spPr>
          <a:xfrm>
            <a:off x="3990109" y="607008"/>
            <a:ext cx="4182231" cy="3301908"/>
          </a:xfrm>
          <a:prstGeom prst="rect">
            <a:avLst/>
          </a:prstGeom>
        </p:spPr>
      </p:pic>
      <p:sp>
        <p:nvSpPr>
          <p:cNvPr id="10" name="Shape 135"/>
          <p:cNvSpPr txBox="1">
            <a:spLocks/>
          </p:cNvSpPr>
          <p:nvPr/>
        </p:nvSpPr>
        <p:spPr>
          <a:xfrm>
            <a:off x="0" y="4510430"/>
            <a:ext cx="3979631" cy="35616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25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357227">
              <a:lnSpc>
                <a:spcPct val="200000"/>
              </a:lnSpc>
              <a:defRPr sz="9744"/>
            </a:pPr>
            <a:r>
              <a:rPr lang="tr-TR" sz="2500" b="1" dirty="0" err="1">
                <a:solidFill>
                  <a:srgbClr val="016563"/>
                </a:solidFill>
                <a:latin typeface="Verdana" charset="0"/>
                <a:ea typeface="Verdana" charset="0"/>
                <a:cs typeface="Verdana" charset="0"/>
              </a:rPr>
              <a:t>Independence</a:t>
            </a:r>
            <a:endParaRPr lang="en-US" sz="2800" b="1" dirty="0">
              <a:solidFill>
                <a:srgbClr val="016563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" name="Shape 135"/>
          <p:cNvSpPr txBox="1">
            <a:spLocks/>
          </p:cNvSpPr>
          <p:nvPr/>
        </p:nvSpPr>
        <p:spPr>
          <a:xfrm>
            <a:off x="4131724" y="4564748"/>
            <a:ext cx="3816042" cy="35616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25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357227">
              <a:lnSpc>
                <a:spcPct val="200000"/>
              </a:lnSpc>
              <a:defRPr sz="9744"/>
            </a:pPr>
            <a:r>
              <a:rPr lang="tr-TR" sz="2400" b="1" dirty="0">
                <a:solidFill>
                  <a:srgbClr val="016563"/>
                </a:solidFill>
                <a:latin typeface="Verdana" charset="0"/>
                <a:ea typeface="Verdana" charset="0"/>
                <a:cs typeface="Verdana" charset="0"/>
              </a:rPr>
              <a:t>Integration</a:t>
            </a:r>
            <a:r>
              <a:rPr lang="en-US" sz="2400" b="1" dirty="0">
                <a:solidFill>
                  <a:srgbClr val="016563"/>
                </a:solidFill>
                <a:latin typeface="Verdana" charset="0"/>
                <a:ea typeface="Verdana" charset="0"/>
                <a:cs typeface="Verdana" charset="0"/>
              </a:rPr>
              <a:t> into Social Life</a:t>
            </a:r>
          </a:p>
        </p:txBody>
      </p:sp>
      <p:sp>
        <p:nvSpPr>
          <p:cNvPr id="13" name="Shape 135"/>
          <p:cNvSpPr txBox="1">
            <a:spLocks/>
          </p:cNvSpPr>
          <p:nvPr/>
        </p:nvSpPr>
        <p:spPr>
          <a:xfrm>
            <a:off x="8313960" y="4596083"/>
            <a:ext cx="3979631" cy="35616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25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357227">
              <a:lnSpc>
                <a:spcPct val="200000"/>
              </a:lnSpc>
              <a:defRPr sz="9744"/>
            </a:pPr>
            <a:r>
              <a:rPr lang="tr-TR" sz="2400" b="1" dirty="0" err="1">
                <a:solidFill>
                  <a:srgbClr val="016563"/>
                </a:solidFill>
                <a:latin typeface="Verdana" charset="0"/>
                <a:ea typeface="Verdana" charset="0"/>
                <a:cs typeface="Verdana" charset="0"/>
              </a:rPr>
              <a:t>Social</a:t>
            </a:r>
            <a:r>
              <a:rPr lang="tr-TR" sz="2400" b="1" dirty="0">
                <a:solidFill>
                  <a:srgbClr val="016563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tr-TR" sz="2400" b="1" dirty="0" err="1">
                <a:solidFill>
                  <a:srgbClr val="016563"/>
                </a:solidFill>
                <a:latin typeface="Verdana" charset="0"/>
                <a:ea typeface="Verdana" charset="0"/>
                <a:cs typeface="Verdana" charset="0"/>
              </a:rPr>
              <a:t>Improvement</a:t>
            </a:r>
            <a:endParaRPr lang="en-US" sz="2400" b="1" dirty="0">
              <a:solidFill>
                <a:srgbClr val="016563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2" r="12608"/>
          <a:stretch/>
        </p:blipFill>
        <p:spPr>
          <a:xfrm>
            <a:off x="0" y="610128"/>
            <a:ext cx="3990109" cy="32987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" r="5870"/>
          <a:stretch/>
        </p:blipFill>
        <p:spPr>
          <a:xfrm>
            <a:off x="8172340" y="612559"/>
            <a:ext cx="4030147" cy="32963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003" y="5682069"/>
            <a:ext cx="1051393" cy="105139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2192000" cy="612559"/>
          </a:xfrm>
          <a:prstGeom prst="rect">
            <a:avLst/>
          </a:prstGeom>
          <a:solidFill>
            <a:srgbClr val="0165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800" b="1" dirty="0"/>
              <a:t>Benefits</a:t>
            </a:r>
            <a:endParaRPr lang="tr-TR" sz="3800" b="1" dirty="0"/>
          </a:p>
        </p:txBody>
      </p:sp>
    </p:spTree>
    <p:extLst>
      <p:ext uri="{BB962C8B-B14F-4D97-AF65-F5344CB8AC3E}">
        <p14:creationId xmlns:p14="http://schemas.microsoft.com/office/powerpoint/2010/main" val="170185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35"/>
          <p:cNvSpPr txBox="1">
            <a:spLocks/>
          </p:cNvSpPr>
          <p:nvPr/>
        </p:nvSpPr>
        <p:spPr>
          <a:xfrm>
            <a:off x="729045" y="923680"/>
            <a:ext cx="10146958" cy="5354027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25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357227">
              <a:lnSpc>
                <a:spcPct val="200000"/>
              </a:lnSpc>
              <a:defRPr sz="9744"/>
            </a:pPr>
            <a:r>
              <a:rPr lang="en-US" sz="3100" dirty="0" smtClean="0">
                <a:latin typeface="Verdana" charset="0"/>
                <a:ea typeface="Verdana" charset="0"/>
                <a:cs typeface="Verdana" charset="0"/>
              </a:rPr>
              <a:t>Collaborations with Companies</a:t>
            </a:r>
          </a:p>
          <a:p>
            <a:pPr marL="457200" indent="-457200" defTabSz="357227">
              <a:lnSpc>
                <a:spcPct val="200000"/>
              </a:lnSpc>
              <a:buFont typeface="Arial" charset="0"/>
              <a:buChar char="•"/>
              <a:defRPr sz="9744"/>
            </a:pPr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Like </a:t>
            </a:r>
            <a:r>
              <a:rPr lang="en-US" sz="2800" dirty="0" err="1" smtClean="0">
                <a:latin typeface="Verdana" charset="0"/>
                <a:ea typeface="Verdana" charset="0"/>
                <a:cs typeface="Verdana" charset="0"/>
              </a:rPr>
              <a:t>Turkcell</a:t>
            </a:r>
            <a:r>
              <a:rPr lang="en-US" sz="2800" b="1" dirty="0" smtClean="0">
                <a:latin typeface="Verdana" charset="0"/>
                <a:ea typeface="Verdana" charset="0"/>
                <a:cs typeface="Verdana" charset="0"/>
              </a:rPr>
              <a:t> My Dream Companion</a:t>
            </a:r>
          </a:p>
          <a:p>
            <a:pPr marL="457200" indent="-457200" defTabSz="357227">
              <a:lnSpc>
                <a:spcPct val="200000"/>
              </a:lnSpc>
              <a:buFont typeface="Arial" charset="0"/>
              <a:buChar char="•"/>
              <a:defRPr sz="9744"/>
            </a:pPr>
            <a:endParaRPr lang="en-US" sz="2800" dirty="0" smtClean="0">
              <a:latin typeface="Verdana" charset="0"/>
              <a:ea typeface="Verdana" charset="0"/>
              <a:cs typeface="Verdana" charset="0"/>
            </a:endParaRPr>
          </a:p>
          <a:p>
            <a:pPr marL="457200" indent="-457200" defTabSz="357227">
              <a:lnSpc>
                <a:spcPct val="200000"/>
              </a:lnSpc>
              <a:buFont typeface="Arial" charset="0"/>
              <a:buChar char="•"/>
              <a:defRPr sz="9744"/>
            </a:pPr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Daily, Monthly and development based funding</a:t>
            </a:r>
          </a:p>
          <a:p>
            <a:pPr marL="457200" indent="-457200" defTabSz="357227">
              <a:lnSpc>
                <a:spcPct val="200000"/>
              </a:lnSpc>
              <a:buFont typeface="Arial" charset="0"/>
              <a:buChar char="•"/>
              <a:defRPr sz="9744"/>
            </a:pPr>
            <a:endParaRPr lang="en-US" sz="2800" b="1" dirty="0" smtClean="0">
              <a:latin typeface="Verdana" charset="0"/>
              <a:ea typeface="Verdana" charset="0"/>
              <a:cs typeface="Verdana" charset="0"/>
            </a:endParaRPr>
          </a:p>
          <a:p>
            <a:pPr defTabSz="357227">
              <a:lnSpc>
                <a:spcPct val="200000"/>
              </a:lnSpc>
              <a:defRPr sz="9744"/>
            </a:pPr>
            <a:endParaRPr lang="en-US" sz="2800" dirty="0" smtClean="0">
              <a:latin typeface="Verdana" charset="0"/>
              <a:ea typeface="Verdana" charset="0"/>
              <a:cs typeface="Verdana" charset="0"/>
            </a:endParaRPr>
          </a:p>
          <a:p>
            <a:pPr marL="971550" lvl="1" indent="-514350" defTabSz="357227">
              <a:lnSpc>
                <a:spcPct val="200000"/>
              </a:lnSpc>
              <a:buFont typeface="+mj-lt"/>
              <a:buAutoNum type="arabicPeriod"/>
              <a:defRPr sz="9744"/>
            </a:pPr>
            <a:endParaRPr lang="en-US" sz="200" dirty="0" smtClean="0">
              <a:latin typeface="Verdana" charset="0"/>
              <a:ea typeface="Verdana" charset="0"/>
              <a:cs typeface="Verdana" charset="0"/>
            </a:endParaRPr>
          </a:p>
          <a:p>
            <a:pPr marL="514350" indent="-514350" defTabSz="357227">
              <a:lnSpc>
                <a:spcPct val="200000"/>
              </a:lnSpc>
              <a:buFont typeface="+mj-lt"/>
              <a:buAutoNum type="arabicPeriod"/>
              <a:defRPr sz="9744"/>
            </a:pPr>
            <a:endParaRPr lang="en-US" sz="2800" dirty="0" smtClean="0">
              <a:latin typeface="Verdana" charset="0"/>
              <a:ea typeface="Verdana" charset="0"/>
              <a:cs typeface="Verdana" charset="0"/>
            </a:endParaRPr>
          </a:p>
          <a:p>
            <a:pPr marL="971550" lvl="1" indent="-514350" defTabSz="357227">
              <a:lnSpc>
                <a:spcPct val="200000"/>
              </a:lnSpc>
              <a:buFont typeface="+mj-lt"/>
              <a:buAutoNum type="arabicPeriod"/>
              <a:defRPr sz="9744"/>
            </a:pPr>
            <a:r>
              <a:rPr lang="en-US" sz="200" dirty="0" smtClean="0">
                <a:latin typeface="Verdana" charset="0"/>
                <a:ea typeface="Verdana" charset="0"/>
                <a:cs typeface="Verdana" charset="0"/>
              </a:rPr>
              <a:t> </a:t>
            </a:r>
          </a:p>
          <a:p>
            <a:pPr marL="971550" lvl="1" indent="-514350" defTabSz="357227">
              <a:lnSpc>
                <a:spcPct val="200000"/>
              </a:lnSpc>
              <a:buFont typeface="+mj-lt"/>
              <a:buAutoNum type="arabicPeriod"/>
              <a:defRPr sz="9744"/>
            </a:pPr>
            <a:endParaRPr lang="en-US" sz="200" dirty="0"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003" y="5682069"/>
            <a:ext cx="1051393" cy="10513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612559"/>
          </a:xfrm>
          <a:prstGeom prst="rect">
            <a:avLst/>
          </a:prstGeom>
          <a:solidFill>
            <a:srgbClr val="0165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800" b="1" dirty="0"/>
              <a:t>Funding</a:t>
            </a:r>
            <a:endParaRPr lang="tr-TR" sz="3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053" y="1644651"/>
            <a:ext cx="1063381" cy="106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3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5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7076" y="1663433"/>
            <a:ext cx="7868853" cy="3627658"/>
          </a:xfrm>
        </p:spPr>
        <p:txBody>
          <a:bodyPr>
            <a:normAutofit/>
          </a:bodyPr>
          <a:lstStyle/>
          <a:p>
            <a:r>
              <a:rPr lang="tr-TR" b="1" dirty="0" err="1">
                <a:solidFill>
                  <a:srgbClr val="016563"/>
                </a:solidFill>
              </a:rPr>
              <a:t>More</a:t>
            </a:r>
            <a:r>
              <a:rPr lang="tr-TR" b="1" dirty="0">
                <a:solidFill>
                  <a:srgbClr val="016563"/>
                </a:solidFill>
              </a:rPr>
              <a:t> data </a:t>
            </a:r>
            <a:r>
              <a:rPr lang="tr-TR" b="1" dirty="0" err="1">
                <a:solidFill>
                  <a:srgbClr val="016563"/>
                </a:solidFill>
              </a:rPr>
              <a:t>means</a:t>
            </a:r>
            <a:r>
              <a:rPr lang="tr-TR" b="1" dirty="0">
                <a:solidFill>
                  <a:srgbClr val="016563"/>
                </a:solidFill>
              </a:rPr>
              <a:t> </a:t>
            </a:r>
            <a:r>
              <a:rPr lang="tr-TR" b="1" dirty="0" err="1">
                <a:solidFill>
                  <a:srgbClr val="016563"/>
                </a:solidFill>
              </a:rPr>
              <a:t>better</a:t>
            </a:r>
            <a:r>
              <a:rPr lang="tr-TR" b="1" dirty="0">
                <a:solidFill>
                  <a:srgbClr val="016563"/>
                </a:solidFill>
              </a:rPr>
              <a:t> </a:t>
            </a:r>
            <a:r>
              <a:rPr lang="tr-TR" b="1" dirty="0" err="1">
                <a:solidFill>
                  <a:srgbClr val="016563"/>
                </a:solidFill>
              </a:rPr>
              <a:t>experience</a:t>
            </a:r>
            <a:r>
              <a:rPr lang="en-US" b="1" dirty="0">
                <a:solidFill>
                  <a:srgbClr val="016563"/>
                </a:solidFill>
              </a:rPr>
              <a:t>.</a:t>
            </a:r>
            <a:r>
              <a:rPr lang="en-US" b="1" dirty="0">
                <a:solidFill>
                  <a:srgbClr val="9DA7AF"/>
                </a:solidFill>
              </a:rPr>
              <a:t/>
            </a:r>
            <a:br>
              <a:rPr lang="en-US" b="1" dirty="0">
                <a:solidFill>
                  <a:srgbClr val="9DA7AF"/>
                </a:solidFill>
              </a:rPr>
            </a:br>
            <a:r>
              <a:rPr lang="en-US" b="1" dirty="0">
                <a:solidFill>
                  <a:srgbClr val="9DA7AF"/>
                </a:solidFill>
              </a:rPr>
              <a:t/>
            </a:r>
            <a:br>
              <a:rPr lang="en-US" b="1" dirty="0">
                <a:solidFill>
                  <a:srgbClr val="9DA7AF"/>
                </a:solidFill>
              </a:rPr>
            </a:br>
            <a:endParaRPr lang="tr-TR" b="1" dirty="0">
              <a:solidFill>
                <a:srgbClr val="9DA7AF"/>
              </a:solidFill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627077" y="2530765"/>
            <a:ext cx="6595759" cy="31639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tr-TR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003" y="5682069"/>
            <a:ext cx="1051393" cy="10513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12559"/>
          </a:xfrm>
          <a:prstGeom prst="rect">
            <a:avLst/>
          </a:prstGeom>
          <a:solidFill>
            <a:srgbClr val="0165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800" b="1" dirty="0"/>
              <a:t>Biggest Challenge</a:t>
            </a:r>
            <a:endParaRPr lang="tr-TR" sz="3800" b="1" dirty="0"/>
          </a:p>
        </p:txBody>
      </p:sp>
    </p:spTree>
    <p:extLst>
      <p:ext uri="{BB962C8B-B14F-4D97-AF65-F5344CB8AC3E}">
        <p14:creationId xmlns:p14="http://schemas.microsoft.com/office/powerpoint/2010/main" val="3674563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96</Words>
  <Application>Microsoft Macintosh PowerPoint</Application>
  <PresentationFormat>Widescreen</PresentationFormat>
  <Paragraphs>39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Calibri</vt:lpstr>
      <vt:lpstr>Calibri Light</vt:lpstr>
      <vt:lpstr>Century Gothic</vt:lpstr>
      <vt:lpstr>Chiller</vt:lpstr>
      <vt:lpstr>Helvetica Light</vt:lpstr>
      <vt:lpstr>Verdana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data means better experience.  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burak onat bilgiç</dc:creator>
  <cp:lastModifiedBy>Mesut YILMAZ</cp:lastModifiedBy>
  <cp:revision>42</cp:revision>
  <dcterms:created xsi:type="dcterms:W3CDTF">2017-02-25T21:17:42Z</dcterms:created>
  <dcterms:modified xsi:type="dcterms:W3CDTF">2017-02-26T08:14:51Z</dcterms:modified>
</cp:coreProperties>
</file>